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58" r:id="rId7"/>
    <p:sldId id="264" r:id="rId8"/>
    <p:sldId id="263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CA5E11-D78C-F7F2-A67A-470C8A12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4F1F0C-25F1-ADA7-4EB7-E87D96141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564D69-1819-DF34-2C34-82FC882C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302A9A-7231-8143-EEBC-8421855B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A14819-EA0B-A463-C0D8-BD6108D0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6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A7188E-501D-DB30-BC40-8E22707C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D332E3-7807-FA56-F387-C38627636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67823A-CE85-6F80-825F-42E8FA87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E1056-A01A-556A-0F88-15415BA0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3BBCBB-30AF-42E1-60E3-DB4AB48F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4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B50287A-3D5C-3020-11A7-BF94B96D1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C4F0FC-2FDB-4858-8066-DD192CC9A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E8222E-11AC-33C3-559D-70830CE7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7B6D66-EBB5-D22A-CEDE-B7605D5E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7F0D5-DFBE-DD2C-406A-EE06BB84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83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F1DE6-53E2-858B-1BDA-19B36C3C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D28473-11B9-7480-AD2C-6047D430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5F64AC-237E-C4A9-8192-B8435413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79E272-D250-51AD-3A33-74D10C01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242750-E647-9C99-EEAF-4972B0C1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4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11CE69-88AF-FF87-F570-C183AA00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AD45A8-9BE0-B01D-D8FF-1D14763F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A27E88-D6D9-2DFF-9A85-161EA534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87B3F5-3D58-5076-382C-15F782E1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53BE04-AAB5-837E-3259-303E3FE5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9D8FA-7CD3-7ABC-255F-519B6E80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02FE5D-681D-9D05-C0AF-A0122FED0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1DC7F6-6D5A-3836-C4A0-1F5C99D7A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EAA02B-9315-99B9-C5C5-DC3E1232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BB8A81-355B-92D0-FB31-0E9B52DA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FABB06-E542-ADF7-414C-F6DC0783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96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9ECD6-3642-EFA3-D7E4-035E0A0A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30EFB6-3D20-E9CD-5BD7-FF46B41F4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A8F0F1-5BEC-5829-9219-FC499BD3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314E60-F196-4452-FF91-5E68A66A6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171DE4-B23D-52B2-EAD2-F00A4030C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84B3E7-432C-2530-8AD8-CAE6B667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0D4F1E0-4D17-1096-A1FD-ED07B7CA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4F14B1-AF7B-D1F8-AA86-F2FA700B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94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9E81E-EA1B-DB33-9307-67D15FFB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C8F70C-82E0-2737-D1BB-67312CC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053769-EC18-F340-974E-54992310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5E05A6-F6F9-CD42-55EE-9B5C29C3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5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CB70A2-8D18-33FC-1609-0EBB1097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E042EE-EA9A-192B-602C-9D11C687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38A994-C6B2-1E3F-8E2C-0D5C4288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1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56822-5B1E-0CA0-D25D-6D99AC21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537766-58F5-9895-62F2-25F9ED23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D04EB9-9515-19A8-3F96-79C46541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CC581B-2A1D-67FC-AE9B-4B75ED40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C01F36-A1F8-EDA3-CEFD-6DFA17AE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4791F3-DB0E-7298-0DEA-401CC70E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8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6BA6C-B269-04E2-2D5A-F4F5716A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38E264A-34E1-8DD7-2E21-B59CA9750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D6BEE1-4EE3-FBA9-F68C-AD4038401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71FD3D-5ED2-3F48-57B4-1AE7650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A40471-FBAB-AE90-904E-CCD2208F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63BF73-61E0-A7E4-F208-E254E8D6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0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4EF1FF-6131-E566-60CF-1EA9AFD7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C53FF-6A93-6384-A343-88D0C4F26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9EAB1-5970-509F-CB75-2A3073E6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3C2F6-D722-4A95-A751-5C4C2A0D4B6C}" type="datetimeFigureOut">
              <a:rPr kumimoji="1" lang="ja-JP" altLang="en-US" smtClean="0"/>
              <a:t>2024/1/20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82F827-52B7-AAE4-F41B-0DE814844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6CCE7A-505F-243A-589C-9CA0AF534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581A0-4995-45E5-A34B-82C9C98F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3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219759-98BC-427A-E18E-BDB007111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8510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７</a:t>
            </a:r>
            <a:r>
              <a:rPr kumimoji="1" lang="en-US" altLang="ja-JP" dirty="0"/>
              <a:t>. </a:t>
            </a:r>
            <a:r>
              <a:rPr kumimoji="1" lang="ja-JP" altLang="en-US" dirty="0"/>
              <a:t>商用車・・・社会の発展を担う生き物たち</a:t>
            </a:r>
            <a:br>
              <a:rPr kumimoji="1" lang="en-US" altLang="ja-JP" dirty="0"/>
            </a:br>
            <a:r>
              <a:rPr kumimoji="1" lang="ja-JP" altLang="en-US" dirty="0"/>
              <a:t>その８　</a:t>
            </a:r>
            <a:r>
              <a:rPr kumimoji="1" lang="en-US" altLang="ja-JP" dirty="0"/>
              <a:t>(</a:t>
            </a:r>
            <a:r>
              <a:rPr kumimoji="1" lang="ja-JP" altLang="en-US" dirty="0"/>
              <a:t>最終回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32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49A0E1-47C1-E766-431E-8FB6E43E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15" y="782929"/>
            <a:ext cx="2456901" cy="15668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507873D-4BE5-5ECB-417B-17998661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133" y="782929"/>
            <a:ext cx="2517866" cy="158509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D7F8C-A495-435C-B604-6A6373AF2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15" y="3318933"/>
            <a:ext cx="2810500" cy="16338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9FBC7C4-B6C8-CE45-105A-B77280FCF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546" y="3318933"/>
            <a:ext cx="236545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7ACA19-72E8-CAD2-851E-F76676FE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64" y="699618"/>
            <a:ext cx="3621338" cy="15302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648D815-DCB9-CE7B-7F07-803B02D9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06" y="3637223"/>
            <a:ext cx="2011854" cy="13107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8BCEDE-10E3-4454-71B1-A82140EE7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681" y="3637223"/>
            <a:ext cx="1682642" cy="12863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CB53DA-4848-CCEB-1F08-677A2A4A1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344" y="3606741"/>
            <a:ext cx="189602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259259-4CEE-2A83-0A4A-50EA9338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92" y="901989"/>
            <a:ext cx="6645216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46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17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86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84E5873-19E0-EC02-C594-647FEBD403AE}"/>
              </a:ext>
            </a:extLst>
          </p:cNvPr>
          <p:cNvGrpSpPr/>
          <p:nvPr/>
        </p:nvGrpSpPr>
        <p:grpSpPr>
          <a:xfrm>
            <a:off x="2303614" y="887229"/>
            <a:ext cx="6528783" cy="1798476"/>
            <a:chOff x="2303614" y="887229"/>
            <a:chExt cx="6528783" cy="179847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79FE6C84-88E9-065A-903F-4D0800A65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6507" y="887229"/>
              <a:ext cx="2773920" cy="1798476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F3463BD-FF72-AD68-A806-40E2C0F36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3614" y="1249516"/>
              <a:ext cx="1847248" cy="1365622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A6BDE1D-3FC0-2203-28AA-CF850A29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6072" y="1249516"/>
              <a:ext cx="1536325" cy="117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51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2C9D4AB-A0D5-0E4D-C107-E8EF01BDD563}"/>
              </a:ext>
            </a:extLst>
          </p:cNvPr>
          <p:cNvGrpSpPr/>
          <p:nvPr/>
        </p:nvGrpSpPr>
        <p:grpSpPr>
          <a:xfrm>
            <a:off x="1716073" y="559767"/>
            <a:ext cx="8026400" cy="5572792"/>
            <a:chOff x="1507067" y="524934"/>
            <a:chExt cx="8026400" cy="5572792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E1860B4B-BA54-A8E2-E23A-5D6B4F60FD70}"/>
                </a:ext>
              </a:extLst>
            </p:cNvPr>
            <p:cNvSpPr>
              <a:spLocks/>
            </p:cNvSpPr>
            <p:nvPr/>
          </p:nvSpPr>
          <p:spPr>
            <a:xfrm>
              <a:off x="1507067" y="524934"/>
              <a:ext cx="8026400" cy="5572792"/>
            </a:xfrm>
            <a:prstGeom prst="roundRect">
              <a:avLst>
                <a:gd name="adj" fmla="val 2733"/>
              </a:avLst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EC5F904-E0C7-6FD2-0169-DF8B5FF789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00877" y="1770062"/>
              <a:ext cx="13335" cy="3317875"/>
            </a:xfrm>
            <a:prstGeom prst="line">
              <a:avLst/>
            </a:prstGeom>
            <a:noFill/>
            <a:ln w="6350">
              <a:solidFill>
                <a:srgbClr val="70AD47">
                  <a:lumMod val="100000"/>
                  <a:lumOff val="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82F71BA-3CE6-229C-B7A7-F66DEBDE9F31}"/>
                </a:ext>
              </a:extLst>
            </p:cNvPr>
            <p:cNvSpPr txBox="1"/>
            <p:nvPr/>
          </p:nvSpPr>
          <p:spPr>
            <a:xfrm>
              <a:off x="3183467" y="689765"/>
              <a:ext cx="609600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　　　　　 </a:t>
              </a:r>
              <a:r>
                <a:rPr lang="ja-JP" altLang="en-US" sz="2000" b="1" dirty="0"/>
                <a:t>コ ン テ ン ツ</a:t>
              </a:r>
            </a:p>
            <a:p>
              <a:r>
                <a:rPr lang="ja-JP" altLang="en-US" dirty="0"/>
                <a:t>＊今回は青色文字の項に就いて解説</a:t>
              </a: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DAB485C-BB33-84D9-B992-A3F20B8F1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9679" y="1435761"/>
              <a:ext cx="3897920" cy="466196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19873AE-54E6-58C3-E3A1-BB3D4937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9984" y="1624578"/>
              <a:ext cx="3043481" cy="291948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D0C32EB-EADC-885D-0518-64EAB36BB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6650"/>
            <a:stretch/>
          </p:blipFill>
          <p:spPr>
            <a:xfrm>
              <a:off x="1701450" y="4801770"/>
              <a:ext cx="3178948" cy="1060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23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983185D-27A0-564C-D98D-75CAF8318628}"/>
              </a:ext>
            </a:extLst>
          </p:cNvPr>
          <p:cNvGrpSpPr/>
          <p:nvPr/>
        </p:nvGrpSpPr>
        <p:grpSpPr>
          <a:xfrm>
            <a:off x="2870885" y="801059"/>
            <a:ext cx="6450229" cy="1859441"/>
            <a:chOff x="1714019" y="1071992"/>
            <a:chExt cx="6450229" cy="1859441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C6121BD4-C789-42CD-F667-4260F1518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019" y="1084185"/>
              <a:ext cx="2536156" cy="1847248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3F37993-8B54-A2C1-3235-81100232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6331" y="1071992"/>
              <a:ext cx="3657917" cy="185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77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C7B4420-CCBA-13E2-0A54-BD965636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62" y="914221"/>
            <a:ext cx="6657409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6B61CAE-3CEE-75A8-4745-4B0AC471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63" y="796208"/>
            <a:ext cx="6194073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995CB12-1A60-1FFA-9D8A-AD328BD2A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37637"/>
              </p:ext>
            </p:extLst>
          </p:nvPr>
        </p:nvGraphicFramePr>
        <p:xfrm>
          <a:off x="3163330" y="1977081"/>
          <a:ext cx="5098022" cy="3326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411">
                  <a:extLst>
                    <a:ext uri="{9D8B030D-6E8A-4147-A177-3AD203B41FA5}">
                      <a16:colId xmlns:a16="http://schemas.microsoft.com/office/drawing/2014/main" val="2934676106"/>
                    </a:ext>
                  </a:extLst>
                </a:gridCol>
                <a:gridCol w="777411">
                  <a:extLst>
                    <a:ext uri="{9D8B030D-6E8A-4147-A177-3AD203B41FA5}">
                      <a16:colId xmlns:a16="http://schemas.microsoft.com/office/drawing/2014/main" val="3036726570"/>
                    </a:ext>
                  </a:extLst>
                </a:gridCol>
                <a:gridCol w="911963">
                  <a:extLst>
                    <a:ext uri="{9D8B030D-6E8A-4147-A177-3AD203B41FA5}">
                      <a16:colId xmlns:a16="http://schemas.microsoft.com/office/drawing/2014/main" val="2153839846"/>
                    </a:ext>
                  </a:extLst>
                </a:gridCol>
                <a:gridCol w="777411">
                  <a:extLst>
                    <a:ext uri="{9D8B030D-6E8A-4147-A177-3AD203B41FA5}">
                      <a16:colId xmlns:a16="http://schemas.microsoft.com/office/drawing/2014/main" val="3009778556"/>
                    </a:ext>
                  </a:extLst>
                </a:gridCol>
                <a:gridCol w="1076415">
                  <a:extLst>
                    <a:ext uri="{9D8B030D-6E8A-4147-A177-3AD203B41FA5}">
                      <a16:colId xmlns:a16="http://schemas.microsoft.com/office/drawing/2014/main" val="2632997617"/>
                    </a:ext>
                  </a:extLst>
                </a:gridCol>
                <a:gridCol w="777411">
                  <a:extLst>
                    <a:ext uri="{9D8B030D-6E8A-4147-A177-3AD203B41FA5}">
                      <a16:colId xmlns:a16="http://schemas.microsoft.com/office/drawing/2014/main" val="1791556278"/>
                    </a:ext>
                  </a:extLst>
                </a:gridCol>
              </a:tblGrid>
              <a:tr h="306130">
                <a:tc>
                  <a:txBody>
                    <a:bodyPr/>
                    <a:lstStyle/>
                    <a:p>
                      <a:pPr algn="ctr"/>
                      <a:r>
                        <a:rPr lang="ja-JP" sz="1000" kern="0">
                          <a:effectLst/>
                        </a:rPr>
                        <a:t>年度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kern="0">
                          <a:effectLst/>
                        </a:rPr>
                        <a:t>事業者数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kern="0">
                          <a:effectLst/>
                        </a:rPr>
                        <a:t>運行系統数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kern="0">
                          <a:effectLst/>
                        </a:rPr>
                        <a:t>運行回数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kern="0">
                          <a:effectLst/>
                        </a:rPr>
                        <a:t>高速乗合人員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kern="0">
                          <a:effectLst/>
                        </a:rPr>
                        <a:t>道路距離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428652183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1965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 dirty="0">
                          <a:effectLst/>
                        </a:rPr>
                        <a:t>8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101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3,846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190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366985281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1975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23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56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453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11,216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1,888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686486086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1985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249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1,866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32,538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3,721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283665146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1990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129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957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3,501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55,884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4,869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825075263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1995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147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1,388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4,462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55,006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5,930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201685662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2000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158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1,617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5,569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69,687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6,861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839798717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2005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200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2,010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6,521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79,048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7,389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210311930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2010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310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4,722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12,454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103,853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7,895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10713980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2015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387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5,247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15,882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115,740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8,652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576136398"/>
                  </a:ext>
                </a:extLst>
              </a:tr>
              <a:tr h="29785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</a:rPr>
                        <a:t>2017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369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5,103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13,919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</a:rPr>
                        <a:t>103,503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 dirty="0">
                          <a:effectLst/>
                        </a:rPr>
                        <a:t>8,923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20184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4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6DC84F-88DE-1BF0-456F-FA6121A2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26" y="735673"/>
            <a:ext cx="1481456" cy="19752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0734151-9B44-DE20-CC00-21535B345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878" y="1144140"/>
            <a:ext cx="2274005" cy="15668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E3241B-B32E-1091-5AFF-4078C3774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171" y="717383"/>
            <a:ext cx="1493649" cy="19935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CB3136-C0C4-57BD-050A-DB901DC19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30" y="4147053"/>
            <a:ext cx="3072650" cy="1469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8C552D-9A3F-6982-E396-9BF1FA51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452" y="4147053"/>
            <a:ext cx="18228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184EF44-9B27-A1E4-CF81-6D8DA836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25" y="700962"/>
            <a:ext cx="3950550" cy="17984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15DACE0-8E25-D415-2168-178B746D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207" y="700962"/>
            <a:ext cx="1371719" cy="18289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0BDC08-D655-3242-220C-9305A868E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206" y="3742530"/>
            <a:ext cx="318238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0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108</Words>
  <Application>Microsoft Office PowerPoint</Application>
  <PresentationFormat>ワイド画面</PresentationFormat>
  <Paragraphs>69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游ゴシック</vt:lpstr>
      <vt:lpstr>游ゴシック Light</vt:lpstr>
      <vt:lpstr>游明朝</vt:lpstr>
      <vt:lpstr>Arial</vt:lpstr>
      <vt:lpstr>Office テーマ</vt:lpstr>
      <vt:lpstr>７. 商用車・・・社会の発展を担う生き物たち その８　(最終回)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７. 商用車・・・社会の発展を担う生き物たち その８　(最終回)</dc:title>
  <dc:creator>義正 原島</dc:creator>
  <cp:lastModifiedBy>義正 原島</cp:lastModifiedBy>
  <cp:revision>2</cp:revision>
  <dcterms:created xsi:type="dcterms:W3CDTF">2024-01-16T11:49:12Z</dcterms:created>
  <dcterms:modified xsi:type="dcterms:W3CDTF">2024-01-20T13:04:12Z</dcterms:modified>
</cp:coreProperties>
</file>